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4"/>
  </p:notesMasterIdLst>
  <p:sldIdLst>
    <p:sldId id="256" r:id="rId2"/>
    <p:sldId id="259" r:id="rId3"/>
    <p:sldId id="282" r:id="rId4"/>
    <p:sldId id="279" r:id="rId5"/>
    <p:sldId id="280" r:id="rId6"/>
    <p:sldId id="281" r:id="rId7"/>
    <p:sldId id="267" r:id="rId8"/>
    <p:sldId id="351" r:id="rId9"/>
    <p:sldId id="268" r:id="rId10"/>
    <p:sldId id="261" r:id="rId11"/>
    <p:sldId id="263" r:id="rId12"/>
    <p:sldId id="264" r:id="rId13"/>
    <p:sldId id="265" r:id="rId14"/>
    <p:sldId id="266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75" r:id="rId23"/>
    <p:sldId id="277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50" r:id="rId50"/>
    <p:sldId id="338" r:id="rId51"/>
    <p:sldId id="339" r:id="rId52"/>
    <p:sldId id="340" r:id="rId53"/>
    <p:sldId id="341" r:id="rId54"/>
    <p:sldId id="308" r:id="rId55"/>
    <p:sldId id="309" r:id="rId56"/>
    <p:sldId id="310" r:id="rId57"/>
    <p:sldId id="352" r:id="rId58"/>
    <p:sldId id="311" r:id="rId59"/>
    <p:sldId id="312" r:id="rId60"/>
    <p:sldId id="313" r:id="rId61"/>
    <p:sldId id="314" r:id="rId62"/>
    <p:sldId id="315" r:id="rId63"/>
    <p:sldId id="316" r:id="rId64"/>
    <p:sldId id="331" r:id="rId65"/>
    <p:sldId id="317" r:id="rId66"/>
    <p:sldId id="330" r:id="rId67"/>
    <p:sldId id="323" r:id="rId68"/>
    <p:sldId id="329" r:id="rId69"/>
    <p:sldId id="353" r:id="rId70"/>
    <p:sldId id="336" r:id="rId71"/>
    <p:sldId id="324" r:id="rId72"/>
    <p:sldId id="343" r:id="rId73"/>
    <p:sldId id="344" r:id="rId74"/>
    <p:sldId id="345" r:id="rId75"/>
    <p:sldId id="346" r:id="rId76"/>
    <p:sldId id="359" r:id="rId77"/>
    <p:sldId id="347" r:id="rId78"/>
    <p:sldId id="348" r:id="rId79"/>
    <p:sldId id="358" r:id="rId80"/>
    <p:sldId id="349" r:id="rId81"/>
    <p:sldId id="357" r:id="rId82"/>
    <p:sldId id="355" r:id="rId83"/>
    <p:sldId id="356" r:id="rId84"/>
    <p:sldId id="360" r:id="rId85"/>
    <p:sldId id="362" r:id="rId86"/>
    <p:sldId id="361" r:id="rId87"/>
    <p:sldId id="328" r:id="rId88"/>
    <p:sldId id="332" r:id="rId89"/>
    <p:sldId id="333" r:id="rId90"/>
    <p:sldId id="334" r:id="rId91"/>
    <p:sldId id="354" r:id="rId92"/>
    <p:sldId id="337" r:id="rId9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1" autoAdjust="0"/>
    <p:restoredTop sz="94671"/>
  </p:normalViewPr>
  <p:slideViewPr>
    <p:cSldViewPr snapToGrid="0" snapToObjects="1">
      <p:cViewPr varScale="1">
        <p:scale>
          <a:sx n="104" d="100"/>
          <a:sy n="104" d="100"/>
        </p:scale>
        <p:origin x="3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90002-3E2F-024D-989E-7C1D88EB1B81}" type="datetimeFigureOut">
              <a:rPr lang="en-US" smtClean="0"/>
              <a:t>2/5/18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4E2419-C770-8541-A7CC-0E0561685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13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shiny.rstudio.com/gallery/widget-gallery.html" TargetMode="Externa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2" Type="http://schemas.openxmlformats.org/officeDocument/2006/relationships/hyperlink" Target="https://github.com/RforOperations2018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join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oogle.github.io/styleguide/Rguide.xml#comments" TargetMode="Externa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rmarkdown.rstudio.com/flexdashboard/using.html#appearance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llery.shinyapps.io/087-crandash/" TargetMode="External"/><Relationship Id="rId2" Type="http://schemas.openxmlformats.org/officeDocument/2006/relationships/hyperlink" Target="https://gallery.shinyapps.io/lego-viz/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ittsburghpa.shinyapps.io/BurghsEyeView" TargetMode="External"/><Relationship Id="rId4" Type="http://schemas.openxmlformats.org/officeDocument/2006/relationships/hyperlink" Target="https://pittsburghpa.shinyapps.io/dashburgh/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hinyapps.io/" TargetMode="Externa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7" y="2183870"/>
            <a:ext cx="8361229" cy="2098226"/>
          </a:xfrm>
        </p:spPr>
        <p:txBody>
          <a:bodyPr/>
          <a:lstStyle/>
          <a:p>
            <a:r>
              <a:rPr lang="en-US" dirty="0"/>
              <a:t>R Shiny for Operations and GIS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4" y="4282096"/>
            <a:ext cx="6831673" cy="1086237"/>
          </a:xfrm>
        </p:spPr>
        <p:txBody>
          <a:bodyPr/>
          <a:lstStyle/>
          <a:p>
            <a:r>
              <a:rPr lang="en-US"/>
              <a:t>Instructor: </a:t>
            </a:r>
            <a:r>
              <a:rPr lang="en-US" dirty="0"/>
              <a:t>Geoffrey Arnold</a:t>
            </a:r>
          </a:p>
        </p:txBody>
      </p:sp>
    </p:spTree>
    <p:extLst>
      <p:ext uri="{BB962C8B-B14F-4D97-AF65-F5344CB8AC3E}">
        <p14:creationId xmlns:p14="http://schemas.microsoft.com/office/powerpoint/2010/main" val="2073451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User Interface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206745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Sidebar Layout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085" y="1557866"/>
            <a:ext cx="9810229" cy="5147733"/>
          </a:xfrm>
        </p:spPr>
      </p:pic>
    </p:spTree>
    <p:extLst>
      <p:ext uri="{BB962C8B-B14F-4D97-AF65-F5344CB8AC3E}">
        <p14:creationId xmlns:p14="http://schemas.microsoft.com/office/powerpoint/2010/main" val="908246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sp>
        <p:nvSpPr>
          <p:cNvPr id="11" name="Rectangle 10" title="Side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 title="Crop Mark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038446" y="1749415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8" y="160867"/>
            <a:ext cx="10908160" cy="57768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98" y="508783"/>
            <a:ext cx="10264697" cy="50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03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Sidebar w/ </a:t>
            </a:r>
            <a:r>
              <a:rPr lang="en-US" dirty="0" err="1"/>
              <a:t>Tabset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575" y="1557866"/>
            <a:ext cx="9171248" cy="5147733"/>
          </a:xfrm>
        </p:spPr>
      </p:pic>
    </p:spTree>
    <p:extLst>
      <p:ext uri="{BB962C8B-B14F-4D97-AF65-F5344CB8AC3E}">
        <p14:creationId xmlns:p14="http://schemas.microsoft.com/office/powerpoint/2010/main" val="702422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sp>
        <p:nvSpPr>
          <p:cNvPr id="11" name="Rectangle 10" title="Side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 title="Crop Mark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038446" y="1749415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8" y="160867"/>
            <a:ext cx="10908160" cy="57768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25" y="508783"/>
            <a:ext cx="9892043" cy="50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36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100" y="685800"/>
            <a:ext cx="8521700" cy="6053221"/>
          </a:xfrm>
        </p:spPr>
      </p:pic>
    </p:spTree>
    <p:extLst>
      <p:ext uri="{BB962C8B-B14F-4D97-AF65-F5344CB8AC3E}">
        <p14:creationId xmlns:p14="http://schemas.microsoft.com/office/powerpoint/2010/main" val="283852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sp>
        <p:nvSpPr>
          <p:cNvPr id="11" name="Rectangle 10" title="Side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 title="Crop Mark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038446" y="1749415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8" y="160867"/>
            <a:ext cx="10908160" cy="57768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30" y="508783"/>
            <a:ext cx="9506832" cy="50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73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NavBar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900" y="260701"/>
            <a:ext cx="6919349" cy="3981099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89" y="3467100"/>
            <a:ext cx="6782411" cy="3148976"/>
          </a:xfrm>
        </p:spPr>
      </p:pic>
    </p:spTree>
    <p:extLst>
      <p:ext uri="{BB962C8B-B14F-4D97-AF65-F5344CB8AC3E}">
        <p14:creationId xmlns:p14="http://schemas.microsoft.com/office/powerpoint/2010/main" val="1908875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sp>
        <p:nvSpPr>
          <p:cNvPr id="11" name="Rectangle 10" title="Side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 title="Crop Mark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038446" y="1749415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8" y="160867"/>
            <a:ext cx="10908160" cy="57768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54" y="508783"/>
            <a:ext cx="9056984" cy="50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Theme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552" y="1562100"/>
            <a:ext cx="9601200" cy="517398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5323778"/>
            <a:ext cx="4395304" cy="92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481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Instructor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Education:</a:t>
            </a:r>
          </a:p>
          <a:p>
            <a:r>
              <a:rPr lang="en-US" dirty="0"/>
              <a:t>University of Pittsburgh: BA Political Science &amp; History 2010</a:t>
            </a:r>
          </a:p>
          <a:p>
            <a:r>
              <a:rPr lang="en-US" dirty="0"/>
              <a:t>Heinz College: MS PPM 2015</a:t>
            </a:r>
          </a:p>
          <a:p>
            <a:pPr marL="0" indent="0">
              <a:buNone/>
            </a:pPr>
            <a:r>
              <a:rPr lang="en-US" b="1" dirty="0"/>
              <a:t>Professional:</a:t>
            </a:r>
          </a:p>
          <a:p>
            <a:r>
              <a:rPr lang="en-US" dirty="0"/>
              <a:t>PA State Democratic Party: Field Organizer 2010</a:t>
            </a:r>
          </a:p>
          <a:p>
            <a:r>
              <a:rPr lang="en-US" dirty="0"/>
              <a:t>City Year Greater Philadelphia: Senior Corps Leader: 2011-2012</a:t>
            </a:r>
          </a:p>
          <a:p>
            <a:r>
              <a:rPr lang="en-US" dirty="0"/>
              <a:t>Lutheran Child &amp; Family Services: Group Leader 2013</a:t>
            </a:r>
          </a:p>
          <a:p>
            <a:r>
              <a:rPr lang="en-US" dirty="0"/>
              <a:t>City of Pittsburgh: Performance Improvement Analyst 2015-2017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533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Themes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552" y="1524000"/>
            <a:ext cx="10045134" cy="502797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3523"/>
            <a:ext cx="6203506" cy="81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53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Server Function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276190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Server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528175"/>
            <a:ext cx="9601200" cy="5173250"/>
          </a:xfrm>
        </p:spPr>
        <p:txBody>
          <a:bodyPr>
            <a:normAutofit/>
          </a:bodyPr>
          <a:lstStyle/>
          <a:p>
            <a:r>
              <a:rPr lang="en-US" dirty="0"/>
              <a:t>Outputs</a:t>
            </a:r>
          </a:p>
          <a:p>
            <a:pPr lvl="1"/>
            <a:r>
              <a:rPr lang="en-US" dirty="0"/>
              <a:t>List of functions called in the UI which generates plots, tables and other objects.</a:t>
            </a:r>
          </a:p>
          <a:p>
            <a:pPr lvl="1"/>
            <a:r>
              <a:rPr lang="en-US" dirty="0"/>
              <a:t>Will regenerate whenever dependent inputs are changed, or based off of required action in UI.</a:t>
            </a:r>
          </a:p>
          <a:p>
            <a:pPr lvl="1"/>
            <a:r>
              <a:rPr lang="en-US" dirty="0"/>
              <a:t>Shiny Apps will display from any graphics package including;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ggplot2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err="1"/>
              <a:t>plotly</a:t>
            </a: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DT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err="1"/>
              <a:t>LeafletR</a:t>
            </a: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 err="1"/>
              <a:t>googleVis</a:t>
            </a: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wordcloud2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err="1"/>
              <a:t>ggmap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545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sp>
        <p:nvSpPr>
          <p:cNvPr id="12" name="Rectangle 11" title="Side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068" y="4550229"/>
            <a:ext cx="6682315" cy="1687285"/>
          </a:xfrm>
          <a:prstGeom prst="rect">
            <a:avLst/>
          </a:prstGeom>
        </p:spPr>
      </p:pic>
      <p:sp>
        <p:nvSpPr>
          <p:cNvPr id="14" name="Rectangle 13" title="Side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44" y="631372"/>
            <a:ext cx="3135086" cy="56061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Saving Outputs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41595" y="631371"/>
            <a:ext cx="6797262" cy="374468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Output is a list which you build onto as you create your visuals</a:t>
            </a:r>
          </a:p>
          <a:p>
            <a:r>
              <a:rPr lang="en-US" dirty="0"/>
              <a:t>Each entry in the list is called in the UI by the name saved.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The three outputs below are called by “</a:t>
            </a:r>
            <a:r>
              <a:rPr lang="en-US" dirty="0" err="1"/>
              <a:t>report.table</a:t>
            </a:r>
            <a:r>
              <a:rPr lang="en-US" dirty="0"/>
              <a:t>”, “</a:t>
            </a:r>
            <a:r>
              <a:rPr lang="en-US" dirty="0" err="1"/>
              <a:t>downloadData</a:t>
            </a:r>
            <a:r>
              <a:rPr lang="en-US" dirty="0"/>
              <a:t>” and “map” respectively.</a:t>
            </a:r>
          </a:p>
          <a:p>
            <a:r>
              <a:rPr lang="en-US" dirty="0"/>
              <a:t>Otherwise these images work just like anything created in an </a:t>
            </a:r>
            <a:r>
              <a:rPr lang="en-US" dirty="0" err="1"/>
              <a:t>RMarkdown</a:t>
            </a:r>
            <a:r>
              <a:rPr lang="en-US" dirty="0"/>
              <a:t> document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256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Shiny Dashboards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382219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Dashboards are broken into a single argument made up of three arguments</a:t>
            </a:r>
          </a:p>
          <a:p>
            <a:pPr lvl="1"/>
            <a:r>
              <a:rPr lang="en-US" dirty="0"/>
              <a:t>Header </a:t>
            </a:r>
            <a:r>
              <a:rPr lang="mr-IN" dirty="0"/>
              <a:t>–</a:t>
            </a:r>
            <a:r>
              <a:rPr lang="en-US" dirty="0"/>
              <a:t> Window title as well as Menus</a:t>
            </a:r>
          </a:p>
          <a:p>
            <a:pPr lvl="1"/>
            <a:r>
              <a:rPr lang="en-US" dirty="0"/>
              <a:t>Sidebar </a:t>
            </a:r>
            <a:r>
              <a:rPr lang="mr-IN" dirty="0"/>
              <a:t>–</a:t>
            </a:r>
            <a:r>
              <a:rPr lang="en-US" dirty="0"/>
              <a:t> Sidebar for navigating Dashboard tabs and can hold global selection inputs</a:t>
            </a:r>
          </a:p>
          <a:p>
            <a:pPr lvl="1"/>
            <a:r>
              <a:rPr lang="en-US" dirty="0"/>
              <a:t>Body </a:t>
            </a:r>
            <a:r>
              <a:rPr lang="mr-IN" dirty="0"/>
              <a:t>–</a:t>
            </a:r>
            <a:r>
              <a:rPr lang="en-US" dirty="0"/>
              <a:t> Where the magic happens.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350" y="1657350"/>
            <a:ext cx="42037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62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209" y="407719"/>
            <a:ext cx="8659580" cy="608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01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grpSp>
        <p:nvGrpSpPr>
          <p:cNvPr id="11" name="Group 1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2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3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27878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9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403" y="2307193"/>
            <a:ext cx="4207669" cy="24436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1885" y="634028"/>
            <a:ext cx="4798243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Headers</a:t>
            </a:r>
          </a:p>
        </p:txBody>
      </p:sp>
    </p:spTree>
    <p:extLst>
      <p:ext uri="{BB962C8B-B14F-4D97-AF65-F5344CB8AC3E}">
        <p14:creationId xmlns:p14="http://schemas.microsoft.com/office/powerpoint/2010/main" val="214356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68404" y="4194490"/>
            <a:ext cx="3687288" cy="2367144"/>
          </a:xfrm>
        </p:spPr>
        <p:txBody>
          <a:bodyPr/>
          <a:lstStyle/>
          <a:p>
            <a:r>
              <a:rPr lang="en-US" dirty="0"/>
              <a:t>Notifications </a:t>
            </a:r>
          </a:p>
          <a:p>
            <a:endParaRPr lang="en-US" dirty="0"/>
          </a:p>
          <a:p>
            <a:r>
              <a:rPr lang="en-US" dirty="0"/>
              <a:t>Tasks</a:t>
            </a:r>
          </a:p>
          <a:p>
            <a:endParaRPr lang="en-US" dirty="0"/>
          </a:p>
          <a:p>
            <a:r>
              <a:rPr lang="en-US" dirty="0"/>
              <a:t>Messages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955" y="685800"/>
            <a:ext cx="8609631" cy="315939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31"/>
          <a:stretch/>
        </p:blipFill>
        <p:spPr>
          <a:xfrm>
            <a:off x="3181171" y="4088598"/>
            <a:ext cx="569686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4" t="751" r="25651" b="1587"/>
          <a:stretch/>
        </p:blipFill>
        <p:spPr>
          <a:xfrm>
            <a:off x="2460652" y="4993271"/>
            <a:ext cx="615538" cy="5581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49" r="-1"/>
          <a:stretch/>
        </p:blipFill>
        <p:spPr>
          <a:xfrm>
            <a:off x="2873402" y="5891259"/>
            <a:ext cx="522553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233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grpSp>
        <p:nvGrpSpPr>
          <p:cNvPr id="13" name="Group 12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542142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1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6"/>
          <a:stretch/>
        </p:blipFill>
        <p:spPr>
          <a:xfrm>
            <a:off x="1371403" y="1762866"/>
            <a:ext cx="2657123" cy="35322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7291" y="634028"/>
            <a:ext cx="6221689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Sidebar</a:t>
            </a:r>
          </a:p>
        </p:txBody>
      </p:sp>
    </p:spTree>
    <p:extLst>
      <p:ext uri="{BB962C8B-B14F-4D97-AF65-F5344CB8AC3E}">
        <p14:creationId xmlns:p14="http://schemas.microsoft.com/office/powerpoint/2010/main" val="3634369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GitHub bare bones</a:t>
            </a:r>
          </a:p>
          <a:p>
            <a:r>
              <a:rPr lang="en-US" dirty="0"/>
              <a:t>Basic Concepts of Shiny Apps</a:t>
            </a:r>
          </a:p>
          <a:p>
            <a:r>
              <a:rPr lang="en-US" dirty="0"/>
              <a:t>Shiny Dashboards</a:t>
            </a:r>
          </a:p>
          <a:p>
            <a:r>
              <a:rPr lang="en-US" dirty="0"/>
              <a:t>Widgets &amp; Reactivity</a:t>
            </a:r>
          </a:p>
          <a:p>
            <a:r>
              <a:rPr lang="en-US" dirty="0"/>
              <a:t>Update Inputs &amp; More</a:t>
            </a:r>
          </a:p>
          <a:p>
            <a:r>
              <a:rPr lang="en-US" dirty="0"/>
              <a:t>Shiny &amp; </a:t>
            </a:r>
            <a:r>
              <a:rPr lang="en-US" dirty="0" err="1"/>
              <a:t>Rmarkdown</a:t>
            </a:r>
            <a:endParaRPr lang="en-US" dirty="0"/>
          </a:p>
          <a:p>
            <a:r>
              <a:rPr lang="en-US" dirty="0"/>
              <a:t>shinyapps.io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838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7" y="516359"/>
            <a:ext cx="9601200" cy="2821816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371600" y="4073236"/>
            <a:ext cx="6572992" cy="2367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Menu Items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tabName</a:t>
            </a:r>
            <a:r>
              <a:rPr lang="en-US" dirty="0"/>
              <a:t> referenced in body.</a:t>
            </a:r>
          </a:p>
          <a:p>
            <a:r>
              <a:rPr lang="en-US" dirty="0"/>
              <a:t>Global Inputs </a:t>
            </a:r>
            <a:r>
              <a:rPr lang="mr-IN" dirty="0"/>
              <a:t>–</a:t>
            </a:r>
            <a:r>
              <a:rPr lang="en-US" dirty="0"/>
              <a:t> Should work on all tabs and for all visuals.</a:t>
            </a:r>
          </a:p>
        </p:txBody>
      </p:sp>
    </p:spTree>
    <p:extLst>
      <p:ext uri="{BB962C8B-B14F-4D97-AF65-F5344CB8AC3E}">
        <p14:creationId xmlns:p14="http://schemas.microsoft.com/office/powerpoint/2010/main" val="33404150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grpSp>
        <p:nvGrpSpPr>
          <p:cNvPr id="11" name="Group 1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2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3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9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023" y="1470054"/>
            <a:ext cx="5659222" cy="41170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/>
              <a:t>Body</a:t>
            </a:r>
          </a:p>
        </p:txBody>
      </p:sp>
    </p:spTree>
    <p:extLst>
      <p:ext uri="{BB962C8B-B14F-4D97-AF65-F5344CB8AC3E}">
        <p14:creationId xmlns:p14="http://schemas.microsoft.com/office/powerpoint/2010/main" val="36143556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499" y="492826"/>
            <a:ext cx="8379557" cy="3581400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191692" y="4502732"/>
            <a:ext cx="8461169" cy="193369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Tab Items </a:t>
            </a:r>
            <a:r>
              <a:rPr lang="mr-IN" dirty="0"/>
              <a:t>–</a:t>
            </a:r>
            <a:r>
              <a:rPr lang="en-US" dirty="0"/>
              <a:t> by name in Menu</a:t>
            </a:r>
          </a:p>
          <a:p>
            <a:r>
              <a:rPr lang="en-US" dirty="0"/>
              <a:t>Row\Page </a:t>
            </a:r>
            <a:r>
              <a:rPr lang="mr-IN" dirty="0"/>
              <a:t>– </a:t>
            </a:r>
            <a:r>
              <a:rPr lang="en-US" dirty="0"/>
              <a:t>based layouts</a:t>
            </a:r>
          </a:p>
          <a:p>
            <a:r>
              <a:rPr lang="en-US" dirty="0"/>
              <a:t>Box</a:t>
            </a:r>
            <a:r>
              <a:rPr lang="mr-IN" dirty="0"/>
              <a:t> – </a:t>
            </a:r>
            <a:r>
              <a:rPr lang="en-US" dirty="0"/>
              <a:t>All contents should go in a box</a:t>
            </a:r>
          </a:p>
          <a:p>
            <a:pPr lvl="1"/>
            <a:r>
              <a:rPr lang="en-US" dirty="0"/>
              <a:t>Page is broken into 12 equal bars. Width can be 1-12</a:t>
            </a:r>
          </a:p>
          <a:p>
            <a:pPr lvl="1"/>
            <a:r>
              <a:rPr lang="en-US" dirty="0"/>
              <a:t>If 12+ is specified content will kick to new row automatically, anything unspecified will get squished.</a:t>
            </a:r>
          </a:p>
          <a:p>
            <a:r>
              <a:rPr lang="en-US" dirty="0"/>
              <a:t>Inputs</a:t>
            </a:r>
            <a:r>
              <a:rPr lang="mr-IN" dirty="0"/>
              <a:t> –</a:t>
            </a:r>
            <a:r>
              <a:rPr lang="en-US" dirty="0"/>
              <a:t> can also go in boxes here should be clear what visuals they work with.</a:t>
            </a:r>
          </a:p>
        </p:txBody>
      </p:sp>
    </p:spTree>
    <p:extLst>
      <p:ext uri="{BB962C8B-B14F-4D97-AF65-F5344CB8AC3E}">
        <p14:creationId xmlns:p14="http://schemas.microsoft.com/office/powerpoint/2010/main" val="2467849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Widgets</a:t>
            </a:r>
            <a:br>
              <a:rPr lang="en-US" dirty="0"/>
            </a:br>
            <a:r>
              <a:rPr lang="en-US" dirty="0"/>
              <a:t>&amp; Reactivity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https://shiny.rstudio.com/gallery/widget-gallery.html</a:t>
            </a:r>
            <a:endParaRPr lang="en-US" dirty="0"/>
          </a:p>
          <a:p>
            <a:r>
              <a:rPr lang="en-US" dirty="0"/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41685349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Input Widgets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Inputs are sent to the server function as a list.</a:t>
            </a:r>
          </a:p>
          <a:p>
            <a:r>
              <a:rPr lang="en-US" dirty="0"/>
              <a:t>Each are called by input$“</a:t>
            </a:r>
            <a:r>
              <a:rPr lang="en-US" dirty="0" err="1"/>
              <a:t>inputId</a:t>
            </a:r>
            <a:r>
              <a:rPr lang="en-US" dirty="0"/>
              <a:t>”</a:t>
            </a:r>
          </a:p>
          <a:p>
            <a:r>
              <a:rPr lang="en-US" dirty="0"/>
              <a:t>Value and length of the input depends on the widget</a:t>
            </a:r>
          </a:p>
          <a:p>
            <a:r>
              <a:rPr lang="en-US" dirty="0"/>
              <a:t>Inputs can even be entire files, images, </a:t>
            </a:r>
            <a:r>
              <a:rPr lang="en-US" dirty="0" err="1"/>
              <a:t>urls</a:t>
            </a:r>
            <a:r>
              <a:rPr lang="en-US" dirty="0"/>
              <a:t> etc.</a:t>
            </a:r>
          </a:p>
        </p:txBody>
      </p:sp>
    </p:spTree>
    <p:extLst>
      <p:ext uri="{BB962C8B-B14F-4D97-AF65-F5344CB8AC3E}">
        <p14:creationId xmlns:p14="http://schemas.microsoft.com/office/powerpoint/2010/main" val="9528239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Inputs</a:t>
            </a:r>
          </a:p>
        </p:txBody>
      </p:sp>
    </p:spTree>
    <p:extLst>
      <p:ext uri="{BB962C8B-B14F-4D97-AF65-F5344CB8AC3E}">
        <p14:creationId xmlns:p14="http://schemas.microsoft.com/office/powerpoint/2010/main" val="14458660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7" b="17993"/>
          <a:stretch/>
        </p:blipFill>
        <p:spPr>
          <a:xfrm>
            <a:off x="1023561" y="1389413"/>
            <a:ext cx="6517065" cy="33725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Numeric Input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Goes up and down based off clicks</a:t>
            </a:r>
          </a:p>
          <a:p>
            <a:r>
              <a:rPr lang="en-US" dirty="0"/>
              <a:t>Stored as single numeric input</a:t>
            </a:r>
          </a:p>
        </p:txBody>
      </p:sp>
    </p:spTree>
    <p:extLst>
      <p:ext uri="{BB962C8B-B14F-4D97-AF65-F5344CB8AC3E}">
        <p14:creationId xmlns:p14="http://schemas.microsoft.com/office/powerpoint/2010/main" val="12558131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77"/>
          <a:stretch/>
        </p:blipFill>
        <p:spPr>
          <a:xfrm>
            <a:off x="1023561" y="695574"/>
            <a:ext cx="6517065" cy="43039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Action Button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+1 each time it is clicked</a:t>
            </a:r>
          </a:p>
          <a:p>
            <a:r>
              <a:rPr lang="en-US" dirty="0"/>
              <a:t>Stored as single numeric input</a:t>
            </a:r>
          </a:p>
        </p:txBody>
      </p:sp>
    </p:spTree>
    <p:extLst>
      <p:ext uri="{BB962C8B-B14F-4D97-AF65-F5344CB8AC3E}">
        <p14:creationId xmlns:p14="http://schemas.microsoft.com/office/powerpoint/2010/main" val="35140896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 title="Side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15" y="803728"/>
            <a:ext cx="4772286" cy="27359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Slider/Range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Either a single integer or list of 2 called separately by input$“</a:t>
            </a:r>
            <a:r>
              <a:rPr lang="en-US" dirty="0" err="1"/>
              <a:t>inputId</a:t>
            </a:r>
            <a:r>
              <a:rPr lang="en-US" dirty="0"/>
              <a:t>”[1] and input$“</a:t>
            </a:r>
            <a:r>
              <a:rPr lang="en-US" dirty="0" err="1"/>
              <a:t>inputId</a:t>
            </a:r>
            <a:r>
              <a:rPr lang="en-US" dirty="0"/>
              <a:t>”[2]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98" y="3802744"/>
            <a:ext cx="48133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557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Inputs</a:t>
            </a:r>
          </a:p>
        </p:txBody>
      </p:sp>
    </p:spTree>
    <p:extLst>
      <p:ext uri="{BB962C8B-B14F-4D97-AF65-F5344CB8AC3E}">
        <p14:creationId xmlns:p14="http://schemas.microsoft.com/office/powerpoint/2010/main" val="3488657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2"/>
          <a:lstStyle/>
          <a:p>
            <a:r>
              <a:rPr lang="en-US" dirty="0"/>
              <a:t>GitHub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What to do: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All course materials are available through GitHub: </a:t>
            </a:r>
            <a:r>
              <a:rPr lang="en-US" dirty="0">
                <a:hlinkClick r:id="rId2"/>
              </a:rPr>
              <a:t>https://github.com/RforOperations2018/</a:t>
            </a:r>
            <a:endParaRPr lang="en-US" dirty="0"/>
          </a:p>
          <a:p>
            <a:r>
              <a:rPr lang="en-US" dirty="0"/>
              <a:t>Download GitHub for Desktop: </a:t>
            </a:r>
            <a:r>
              <a:rPr lang="en-US" dirty="0">
                <a:hlinkClick r:id="rId3"/>
              </a:rPr>
              <a:t>https://desktop.github.com/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Create an account: </a:t>
            </a:r>
            <a:r>
              <a:rPr lang="en-US" dirty="0">
                <a:hlinkClick r:id="rId4"/>
              </a:rPr>
              <a:t>https://github.com/join</a:t>
            </a:r>
            <a:endParaRPr lang="en-US" dirty="0"/>
          </a:p>
          <a:p>
            <a:r>
              <a:rPr lang="en-US" dirty="0"/>
              <a:t>Follow the Course repository (repo)</a:t>
            </a:r>
          </a:p>
          <a:p>
            <a:r>
              <a:rPr lang="en-US" dirty="0"/>
              <a:t>All of your projects should have their own GitHub repo.</a:t>
            </a:r>
          </a:p>
          <a:p>
            <a:r>
              <a:rPr lang="en-US" dirty="0"/>
              <a:t>This is so I can see what you tried, and also determine who did one on any group work.</a:t>
            </a:r>
          </a:p>
        </p:txBody>
      </p:sp>
    </p:spTree>
    <p:extLst>
      <p:ext uri="{BB962C8B-B14F-4D97-AF65-F5344CB8AC3E}">
        <p14:creationId xmlns:p14="http://schemas.microsoft.com/office/powerpoint/2010/main" val="1443175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61" y="1556273"/>
            <a:ext cx="6517065" cy="3425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Text Input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Can be tied to action button or enter to initialize input.</a:t>
            </a:r>
          </a:p>
        </p:txBody>
      </p:sp>
    </p:spTree>
    <p:extLst>
      <p:ext uri="{BB962C8B-B14F-4D97-AF65-F5344CB8AC3E}">
        <p14:creationId xmlns:p14="http://schemas.microsoft.com/office/powerpoint/2010/main" val="10956543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61" y="1193047"/>
            <a:ext cx="6517065" cy="4151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Radio Buttons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Only one option</a:t>
            </a:r>
          </a:p>
          <a:p>
            <a:r>
              <a:rPr lang="en-US" dirty="0"/>
              <a:t>Value can be dictated in your code, but will default to the value of the text in the choices field</a:t>
            </a:r>
          </a:p>
        </p:txBody>
      </p:sp>
    </p:spTree>
    <p:extLst>
      <p:ext uri="{BB962C8B-B14F-4D97-AF65-F5344CB8AC3E}">
        <p14:creationId xmlns:p14="http://schemas.microsoft.com/office/powerpoint/2010/main" val="1961068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61" y="1589581"/>
            <a:ext cx="6517065" cy="3358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Select input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Can be set to only one selected option or multiple</a:t>
            </a:r>
          </a:p>
          <a:p>
            <a:r>
              <a:rPr lang="en-US" dirty="0"/>
              <a:t>Value can be dictated in your code, but will default to the value of the text in the choices field</a:t>
            </a:r>
          </a:p>
          <a:p>
            <a:r>
              <a:rPr lang="en-US" dirty="0"/>
              <a:t>Stored either as a single object or as a list</a:t>
            </a:r>
          </a:p>
        </p:txBody>
      </p:sp>
    </p:spTree>
    <p:extLst>
      <p:ext uri="{BB962C8B-B14F-4D97-AF65-F5344CB8AC3E}">
        <p14:creationId xmlns:p14="http://schemas.microsoft.com/office/powerpoint/2010/main" val="3873358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008" y="1589581"/>
            <a:ext cx="5574170" cy="3358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Checkbox Group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Multiple can be selected</a:t>
            </a:r>
          </a:p>
          <a:p>
            <a:r>
              <a:rPr lang="en-US" dirty="0"/>
              <a:t>Value can be dictated in your code, but will default to the value of the text in the choices field</a:t>
            </a:r>
          </a:p>
          <a:p>
            <a:r>
              <a:rPr lang="en-US" dirty="0"/>
              <a:t>Stored either as a single object or as a list</a:t>
            </a:r>
          </a:p>
        </p:txBody>
      </p:sp>
    </p:spTree>
    <p:extLst>
      <p:ext uri="{BB962C8B-B14F-4D97-AF65-F5344CB8AC3E}">
        <p14:creationId xmlns:p14="http://schemas.microsoft.com/office/powerpoint/2010/main" val="24884178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Inputs</a:t>
            </a:r>
          </a:p>
        </p:txBody>
      </p:sp>
    </p:spTree>
    <p:extLst>
      <p:ext uri="{BB962C8B-B14F-4D97-AF65-F5344CB8AC3E}">
        <p14:creationId xmlns:p14="http://schemas.microsoft.com/office/powerpoint/2010/main" val="37609023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008" y="2003414"/>
            <a:ext cx="5574170" cy="25311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Single Checkbox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Boolean</a:t>
            </a:r>
          </a:p>
        </p:txBody>
      </p:sp>
    </p:spTree>
    <p:extLst>
      <p:ext uri="{BB962C8B-B14F-4D97-AF65-F5344CB8AC3E}">
        <p14:creationId xmlns:p14="http://schemas.microsoft.com/office/powerpoint/2010/main" val="15225733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15" y="966454"/>
            <a:ext cx="4772286" cy="24104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Date/Range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Either a single integer or list of 2 called separately by input$“</a:t>
            </a:r>
            <a:r>
              <a:rPr lang="en-US" dirty="0" err="1"/>
              <a:t>inputId</a:t>
            </a:r>
            <a:r>
              <a:rPr lang="en-US" dirty="0"/>
              <a:t>”[1] and input$“</a:t>
            </a:r>
            <a:r>
              <a:rPr lang="en-US" dirty="0" err="1"/>
              <a:t>inputId</a:t>
            </a:r>
            <a:r>
              <a:rPr lang="en-US" dirty="0"/>
              <a:t>”[2]</a:t>
            </a:r>
          </a:p>
          <a:p>
            <a:r>
              <a:rPr lang="en-US" dirty="0"/>
              <a:t>R will see these </a:t>
            </a:r>
            <a:r>
              <a:rPr lang="en-US"/>
              <a:t>as Dates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98" y="3971102"/>
            <a:ext cx="4813300" cy="241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905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008" y="2003414"/>
            <a:ext cx="5574170" cy="25311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Single Checkbox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Boolean</a:t>
            </a:r>
          </a:p>
        </p:txBody>
      </p:sp>
    </p:spTree>
    <p:extLst>
      <p:ext uri="{BB962C8B-B14F-4D97-AF65-F5344CB8AC3E}">
        <p14:creationId xmlns:p14="http://schemas.microsoft.com/office/powerpoint/2010/main" val="17881748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15" y="848136"/>
            <a:ext cx="4772286" cy="26471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File Input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You should make sure your code checks the format and end of the file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939" y="3802744"/>
            <a:ext cx="4652818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484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403427-E279-BF49-8554-CEA894738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41" y="4841594"/>
            <a:ext cx="10123416" cy="1645055"/>
          </a:xfrm>
          <a:prstGeom prst="rect">
            <a:avLst/>
          </a:prstGeom>
        </p:spPr>
      </p:pic>
      <p:sp>
        <p:nvSpPr>
          <p:cNvPr id="13" name="Rectangle 10" title="Side bar">
            <a:extLst>
              <a:ext uri="{FF2B5EF4-FFF2-40B4-BE49-F238E27FC236}">
                <a16:creationId xmlns:a16="http://schemas.microsoft.com/office/drawing/2014/main" id="{597649B1-EA54-4416-AAFC-FF408060C3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C53277-55DF-F441-B779-3505D143A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744" y="631372"/>
            <a:ext cx="3135086" cy="5606142"/>
          </a:xfrm>
        </p:spPr>
        <p:txBody>
          <a:bodyPr>
            <a:normAutofit/>
          </a:bodyPr>
          <a:lstStyle/>
          <a:p>
            <a:r>
              <a:rPr lang="en-US" dirty="0"/>
              <a:t>How are inputs stored?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B1B98-99BA-2D44-A80C-64DBF58E7B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1595" y="631371"/>
            <a:ext cx="6797262" cy="3744685"/>
          </a:xfrm>
        </p:spPr>
        <p:txBody>
          <a:bodyPr>
            <a:normAutofit/>
          </a:bodyPr>
          <a:lstStyle/>
          <a:p>
            <a:r>
              <a:rPr lang="en-US" dirty="0"/>
              <a:t>Inputs are stored as a list of lists</a:t>
            </a:r>
          </a:p>
          <a:p>
            <a:r>
              <a:rPr lang="en-US" dirty="0"/>
              <a:t>For example:</a:t>
            </a:r>
          </a:p>
          <a:p>
            <a:pPr lvl="1"/>
            <a:r>
              <a:rPr lang="en-US" dirty="0"/>
              <a:t>Below the input is called using: </a:t>
            </a:r>
            <a:r>
              <a:rPr lang="en-US" dirty="0" err="1"/>
              <a:t>input$char_select</a:t>
            </a:r>
            <a:endParaRPr lang="en-US" dirty="0"/>
          </a:p>
          <a:p>
            <a:pPr lvl="1"/>
            <a:r>
              <a:rPr lang="en-US" dirty="0"/>
              <a:t>Since multiple values can be selected, it has a length equal to the number of characters selected.</a:t>
            </a:r>
          </a:p>
          <a:p>
            <a:pPr lvl="2"/>
            <a:r>
              <a:rPr lang="en-US" dirty="0" err="1"/>
              <a:t>input$char_select</a:t>
            </a:r>
            <a:r>
              <a:rPr lang="en-US" dirty="0"/>
              <a:t>[1] returns “Luke Skywalker”</a:t>
            </a:r>
          </a:p>
          <a:p>
            <a:pPr lvl="1"/>
            <a:r>
              <a:rPr lang="en-US" dirty="0"/>
              <a:t>Therefore A date range or two sided slide bar input is always a length 2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223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sp>
        <p:nvSpPr>
          <p:cNvPr id="16" name="Rectangle 15" title="Side bar">
            <a:extLst>
              <a:ext uri="{FF2B5EF4-FFF2-40B4-BE49-F238E27FC236}">
                <a16:creationId xmlns:a16="http://schemas.microsoft.com/office/drawing/2014/main" id="{2793B903-AB42-42A0-AE97-93D366679CA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 title="Side bar">
            <a:extLst>
              <a:ext uri="{FF2B5EF4-FFF2-40B4-BE49-F238E27FC236}">
                <a16:creationId xmlns:a16="http://schemas.microsoft.com/office/drawing/2014/main" id="{BEC9E7FA-3295-45ED-8253-D23F9E44E1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095" y="922835"/>
            <a:ext cx="7382572" cy="531545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9000"/>
              </a:lnSpc>
            </a:pPr>
            <a:r>
              <a:rPr lang="en-US" sz="4400" dirty="0"/>
              <a:t>How to use Github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7860667" y="2286000"/>
            <a:ext cx="3656419" cy="3581400"/>
          </a:xfrm>
        </p:spPr>
        <p:txBody>
          <a:bodyPr vert="horz" lIns="91440" tIns="45720" rIns="91440" bIns="45720" rtlCol="0">
            <a:normAutofit/>
          </a:bodyPr>
          <a:lstStyle/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Arial" charset="0"/>
              <a:buChar char="•"/>
            </a:pPr>
            <a:r>
              <a:rPr lang="en-US" sz="2800" dirty="0"/>
              <a:t>Select lines to “commit” to your code, add comments and title each commit.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Arial" charset="0"/>
              <a:buChar char="•"/>
            </a:pPr>
            <a:r>
              <a:rPr lang="en-US" sz="2800"/>
              <a:t>Let’s you go back to old code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984825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Based Inputs</a:t>
            </a:r>
          </a:p>
        </p:txBody>
      </p:sp>
    </p:spTree>
    <p:extLst>
      <p:ext uri="{BB962C8B-B14F-4D97-AF65-F5344CB8AC3E}">
        <p14:creationId xmlns:p14="http://schemas.microsoft.com/office/powerpoint/2010/main" val="42141872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400" y="511144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Data Table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168400" y="1522911"/>
            <a:ext cx="8299753" cy="948267"/>
          </a:xfrm>
        </p:spPr>
        <p:txBody>
          <a:bodyPr>
            <a:normAutofit/>
          </a:bodyPr>
          <a:lstStyle/>
          <a:p>
            <a:r>
              <a:rPr lang="en-US" dirty="0"/>
              <a:t>The DT::</a:t>
            </a:r>
            <a:r>
              <a:rPr lang="en-US" dirty="0" err="1"/>
              <a:t>datatable</a:t>
            </a:r>
            <a:r>
              <a:rPr lang="en-US" dirty="0"/>
              <a:t> outputs has many inputs you can use to control other plots or outputs.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355518-149E-B04F-9E2F-CC18D5A42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097" y="3606800"/>
            <a:ext cx="11236656" cy="304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7050C2-ADDD-5143-9BB4-164F6B40C3AE}"/>
              </a:ext>
            </a:extLst>
          </p:cNvPr>
          <p:cNvSpPr txBox="1">
            <a:spLocks/>
          </p:cNvSpPr>
          <p:nvPr/>
        </p:nvSpPr>
        <p:spPr>
          <a:xfrm>
            <a:off x="5640336" y="2739995"/>
            <a:ext cx="3656419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Before</a:t>
            </a:r>
          </a:p>
        </p:txBody>
      </p:sp>
    </p:spTree>
    <p:extLst>
      <p:ext uri="{BB962C8B-B14F-4D97-AF65-F5344CB8AC3E}">
        <p14:creationId xmlns:p14="http://schemas.microsoft.com/office/powerpoint/2010/main" val="42260049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400" y="511144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Data Table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168400" y="1522911"/>
            <a:ext cx="8299753" cy="948267"/>
          </a:xfrm>
        </p:spPr>
        <p:txBody>
          <a:bodyPr>
            <a:normAutofit/>
          </a:bodyPr>
          <a:lstStyle/>
          <a:p>
            <a:r>
              <a:rPr lang="en-US" dirty="0"/>
              <a:t>The DT::</a:t>
            </a:r>
            <a:r>
              <a:rPr lang="en-US" dirty="0" err="1"/>
              <a:t>datatable</a:t>
            </a:r>
            <a:r>
              <a:rPr lang="en-US" dirty="0"/>
              <a:t> outputs has many inputs you can use to control other plots or outputs.</a:t>
            </a:r>
          </a:p>
          <a:p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E7050C2-ADDD-5143-9BB4-164F6B40C3AE}"/>
              </a:ext>
            </a:extLst>
          </p:cNvPr>
          <p:cNvSpPr txBox="1">
            <a:spLocks/>
          </p:cNvSpPr>
          <p:nvPr/>
        </p:nvSpPr>
        <p:spPr>
          <a:xfrm>
            <a:off x="5811734" y="2739995"/>
            <a:ext cx="3656419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After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A33E70-95C1-4048-85B9-07F9B1F0E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3606508"/>
            <a:ext cx="11226800" cy="301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8724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400" y="511144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Data Table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168400" y="1522911"/>
            <a:ext cx="8299753" cy="948267"/>
          </a:xfrm>
        </p:spPr>
        <p:txBody>
          <a:bodyPr>
            <a:normAutofit/>
          </a:bodyPr>
          <a:lstStyle/>
          <a:p>
            <a:r>
              <a:rPr lang="en-US" dirty="0"/>
              <a:t>The DT::</a:t>
            </a:r>
            <a:r>
              <a:rPr lang="en-US" dirty="0" err="1"/>
              <a:t>datatable</a:t>
            </a:r>
            <a:r>
              <a:rPr lang="en-US" dirty="0"/>
              <a:t> outputs has many inputs you can use to control other plots or outputs.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9AD10C-6F68-1044-90ED-A02E328B3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1" y="2742110"/>
            <a:ext cx="9327936" cy="294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422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161" y="1877093"/>
            <a:ext cx="3251200" cy="32512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457767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 in R is a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186052"/>
          </a:xfrm>
        </p:spPr>
        <p:txBody>
          <a:bodyPr>
            <a:normAutofit/>
          </a:bodyPr>
          <a:lstStyle/>
          <a:p>
            <a:r>
              <a:rPr lang="en-US" dirty="0"/>
              <a:t>Reactive Datasets are a functions you can call whenever you need a set of actions to occur based off of filters in your application</a:t>
            </a:r>
          </a:p>
          <a:p>
            <a:r>
              <a:rPr lang="en-US" dirty="0"/>
              <a:t>They should be used whenever you are using the same inputs/filters on the same data for multiple outputs/visuals.</a:t>
            </a:r>
          </a:p>
          <a:p>
            <a:r>
              <a:rPr lang="en-US" dirty="0"/>
              <a:t>You can call reactive functions within other reactive functions for simple</a:t>
            </a:r>
          </a:p>
          <a:p>
            <a:r>
              <a:rPr lang="en-US" dirty="0"/>
              <a:t>These go in the server function/files</a:t>
            </a:r>
          </a:p>
          <a:p>
            <a:r>
              <a:rPr lang="en-US" dirty="0"/>
              <a:t>They are called as any function but with no arguments</a:t>
            </a:r>
          </a:p>
          <a:p>
            <a:r>
              <a:rPr lang="en-US" dirty="0"/>
              <a:t>Caches results to speed up loading</a:t>
            </a:r>
          </a:p>
          <a:p>
            <a:r>
              <a:rPr lang="en-US" dirty="0"/>
              <a:t>Ensures your visuals are all showing the same information</a:t>
            </a:r>
          </a:p>
          <a:p>
            <a:r>
              <a:rPr lang="en-US" dirty="0"/>
              <a:t>Shorter more legible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008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6000"/>
            <a:ext cx="5181600" cy="2226624"/>
          </a:xfrm>
        </p:spPr>
        <p:txBody>
          <a:bodyPr/>
          <a:lstStyle/>
          <a:p>
            <a:r>
              <a:rPr lang="en-US" dirty="0"/>
              <a:t>Using our Shiny Dashboard from last week we have a bunch of plots and info boxes using the same data and filters.</a:t>
            </a:r>
          </a:p>
          <a:p>
            <a:r>
              <a:rPr lang="en-US" dirty="0"/>
              <a:t>If we add reactive functions we can call the filtered data automatically in each output.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825" y="1707387"/>
            <a:ext cx="4448175" cy="1826092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625" y="4617212"/>
            <a:ext cx="10058400" cy="193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737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B9FDB4D-53B1-C446-9EE4-5C0F4B194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5" y="1772909"/>
            <a:ext cx="6900380" cy="33121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/>
              <a:t>Practice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9666" y="4458645"/>
            <a:ext cx="3176246" cy="165641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3216918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Update inputs and more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36918702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96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Style Guide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6000"/>
            <a:ext cx="7349319" cy="1058450"/>
          </a:xfrm>
        </p:spPr>
        <p:txBody>
          <a:bodyPr>
            <a:normAutofit/>
          </a:bodyPr>
          <a:lstStyle/>
          <a:p>
            <a:r>
              <a:rPr lang="en-US" dirty="0"/>
              <a:t>We will be using the Google R Style Guide for this course: </a:t>
            </a:r>
            <a:r>
              <a:rPr lang="en-US" dirty="0">
                <a:hlinkClick r:id="rId2"/>
              </a:rPr>
              <a:t>https://google.github.io/styleguide/Rguide.xml#comments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722" y="4051774"/>
            <a:ext cx="73025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403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Updates &amp; Observe Events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time you wish to update part of your UI you will need to include an event observer. </a:t>
            </a:r>
          </a:p>
          <a:p>
            <a:r>
              <a:rPr lang="en-US" dirty="0"/>
              <a:t>Here you will be observing an input that your user can interact with</a:t>
            </a:r>
          </a:p>
          <a:p>
            <a:r>
              <a:rPr lang="en-US" dirty="0"/>
              <a:t>Observers can be done in one of two ways. Event observers or generic observer function</a:t>
            </a:r>
          </a:p>
          <a:p>
            <a:pPr lvl="1"/>
            <a:r>
              <a:rPr lang="en-US" dirty="0" err="1"/>
              <a:t>observeEvent</a:t>
            </a:r>
            <a:r>
              <a:rPr lang="en-US" dirty="0"/>
              <a:t>() when you are observing a particular input</a:t>
            </a:r>
          </a:p>
          <a:p>
            <a:pPr lvl="1"/>
            <a:r>
              <a:rPr lang="en-US" dirty="0"/>
              <a:t>observe() works if you want to observe multiple things, or non-input based </a:t>
            </a:r>
            <a:r>
              <a:rPr lang="en-US"/>
              <a:t>object such as </a:t>
            </a:r>
            <a:r>
              <a:rPr lang="en-US" dirty="0"/>
              <a:t>the </a:t>
            </a:r>
            <a:r>
              <a:rPr lang="en-US"/>
              <a:t>output or content of </a:t>
            </a:r>
            <a:r>
              <a:rPr lang="en-US" dirty="0"/>
              <a:t>a </a:t>
            </a:r>
            <a:r>
              <a:rPr lang="en-US"/>
              <a:t>reactive function.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8717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Observer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Here we will look at how I use this in the Burgh’s Eye View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075" y="3444657"/>
            <a:ext cx="8805835" cy="2813435"/>
          </a:xfrm>
        </p:spPr>
      </p:pic>
    </p:spTree>
    <p:extLst>
      <p:ext uri="{BB962C8B-B14F-4D97-AF65-F5344CB8AC3E}">
        <p14:creationId xmlns:p14="http://schemas.microsoft.com/office/powerpoint/2010/main" val="39695235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2"/>
          <a:lstStyle/>
          <a:p>
            <a:r>
              <a:rPr lang="en-US" dirty="0"/>
              <a:t>Before: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After: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306251"/>
            <a:ext cx="4448175" cy="3540898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625" y="2314923"/>
            <a:ext cx="4448175" cy="3523554"/>
          </a:xfrm>
        </p:spPr>
      </p:pic>
    </p:spTree>
    <p:extLst>
      <p:ext uri="{BB962C8B-B14F-4D97-AF65-F5344CB8AC3E}">
        <p14:creationId xmlns:p14="http://schemas.microsoft.com/office/powerpoint/2010/main" val="21706591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Notifications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7286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Notification 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13" y="2171700"/>
            <a:ext cx="10561520" cy="10695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09A7E8-0124-DA41-892F-58A44F777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173" y="3330121"/>
            <a:ext cx="5715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4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Bookmarking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1552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Bookmarking 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4425042"/>
            <a:ext cx="7427641" cy="4735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171699"/>
            <a:ext cx="10131744" cy="135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041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Bars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714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Bar Example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428750"/>
            <a:ext cx="83439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689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D5DC2E-9F49-4E4B-A27D-75354ABD3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5" y="1979920"/>
            <a:ext cx="6900380" cy="28981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/>
              <a:t>Practice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9666" y="4458645"/>
            <a:ext cx="3176246" cy="165641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299436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 Concepts of Shiny apps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17224061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522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RMarkdown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3495063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 Dashboard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code is handled within the Markdown Style</a:t>
            </a:r>
          </a:p>
          <a:p>
            <a:r>
              <a:rPr lang="en-US" dirty="0"/>
              <a:t>You can embed standalone shiny apps, or use elements from the dashboard at large.</a:t>
            </a:r>
          </a:p>
          <a:p>
            <a:r>
              <a:rPr lang="en-US" dirty="0"/>
              <a:t>More structured than shiny apps, but…</a:t>
            </a:r>
          </a:p>
          <a:p>
            <a:pPr lvl="1"/>
            <a:r>
              <a:rPr lang="en-US" dirty="0"/>
              <a:t>It’s easier</a:t>
            </a:r>
          </a:p>
          <a:p>
            <a:pPr lvl="1"/>
            <a:r>
              <a:rPr lang="en-US" dirty="0"/>
              <a:t>Looks nicer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3664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 title="Side bar">
            <a:extLst>
              <a:ext uri="{FF2B5EF4-FFF2-40B4-BE49-F238E27FC236}">
                <a16:creationId xmlns:a16="http://schemas.microsoft.com/office/drawing/2014/main" id="{B9F89C22-0475-4427-B7C8-0269AD40E3E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B2A5B436-7ECA-1741-9059-E9911BA0D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577" y="1879600"/>
            <a:ext cx="6667510" cy="36327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2B69F1-E874-6D4F-90EC-9CDCFB6B7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en-US" dirty="0"/>
              <a:t>Setup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3562" y="2286000"/>
            <a:ext cx="5072437" cy="3581400"/>
          </a:xfrm>
        </p:spPr>
        <p:txBody>
          <a:bodyPr>
            <a:normAutofit/>
          </a:bodyPr>
          <a:lstStyle/>
          <a:p>
            <a:r>
              <a:rPr lang="en-US" sz="1800" dirty="0">
                <a:hlinkClick r:id="rId3"/>
              </a:rPr>
              <a:t>Other options</a:t>
            </a:r>
            <a:endParaRPr lang="en-US" sz="1800" dirty="0"/>
          </a:p>
          <a:p>
            <a:pPr lvl="1"/>
            <a:r>
              <a:rPr lang="en-US" sz="1800" dirty="0"/>
              <a:t>Logo</a:t>
            </a:r>
          </a:p>
          <a:p>
            <a:pPr lvl="1"/>
            <a:r>
              <a:rPr lang="en-US" sz="1800" dirty="0" err="1"/>
              <a:t>NavBar</a:t>
            </a:r>
            <a:r>
              <a:rPr lang="en-US" sz="1800" dirty="0"/>
              <a:t> Icons</a:t>
            </a:r>
          </a:p>
          <a:p>
            <a:pPr lvl="1"/>
            <a:r>
              <a:rPr lang="en-US" sz="1800" dirty="0"/>
              <a:t>Embed Code</a:t>
            </a:r>
          </a:p>
          <a:p>
            <a:pPr lvl="1"/>
            <a:r>
              <a:rPr lang="en-US" sz="1800" dirty="0"/>
              <a:t>Sharing Links</a:t>
            </a:r>
          </a:p>
          <a:p>
            <a:pPr lvl="1"/>
            <a:r>
              <a:rPr lang="en-US" sz="1800" dirty="0"/>
              <a:t>Custom CSS file</a:t>
            </a:r>
          </a:p>
          <a:p>
            <a:pPr lvl="1"/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610243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213B41-AC9B-4E61-BEED-FF4C168A894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D8BB75D5-93A7-4EC9-A2FB-DCBDE6DE300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71E52C-A457-D947-8F62-BFE20A486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7753" y="1150341"/>
            <a:ext cx="9487390" cy="2585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97AEF-DC7B-2F42-AA4D-716A239C7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Global Sidebar</a:t>
            </a:r>
          </a:p>
        </p:txBody>
      </p:sp>
    </p:spTree>
    <p:extLst>
      <p:ext uri="{BB962C8B-B14F-4D97-AF65-F5344CB8AC3E}">
        <p14:creationId xmlns:p14="http://schemas.microsoft.com/office/powerpoint/2010/main" val="24570883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D213B41-AC9B-4E61-BEED-FF4C168A894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D8BB75D5-93A7-4EC9-A2FB-DCBDE6DE300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8B884-ECBC-E24E-9D02-6B8BCB3D0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11" y="1150341"/>
            <a:ext cx="8914874" cy="2585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97AEF-DC7B-2F42-AA4D-716A239C7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Page Sidebar</a:t>
            </a:r>
          </a:p>
        </p:txBody>
      </p:sp>
    </p:spTree>
    <p:extLst>
      <p:ext uri="{BB962C8B-B14F-4D97-AF65-F5344CB8AC3E}">
        <p14:creationId xmlns:p14="http://schemas.microsoft.com/office/powerpoint/2010/main" val="6626849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17">
            <a:extLst>
              <a:ext uri="{FF2B5EF4-FFF2-40B4-BE49-F238E27FC236}">
                <a16:creationId xmlns:a16="http://schemas.microsoft.com/office/drawing/2014/main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9" name="Rectangle 21">
            <a:extLst>
              <a:ext uri="{FF2B5EF4-FFF2-40B4-BE49-F238E27FC236}">
                <a16:creationId xmlns:a16="http://schemas.microsoft.com/office/drawing/2014/main" id="{46433AC8-8A78-46AB-B013-07DC9D75258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37E10E69-B2A5-4F8D-A7C0-F958BB7B47C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542142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2E4B17F2-7877-4CC5-B6F6-F4147FE7B29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2148D14-4463-5445-B4BD-FC63736FB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949" y="1333221"/>
            <a:ext cx="2206766" cy="439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C3E259-F12B-DF4D-BB96-E3954EC4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7291" y="634028"/>
            <a:ext cx="6221689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Side Bar</a:t>
            </a:r>
          </a:p>
        </p:txBody>
      </p:sp>
    </p:spTree>
    <p:extLst>
      <p:ext uri="{BB962C8B-B14F-4D97-AF65-F5344CB8AC3E}">
        <p14:creationId xmlns:p14="http://schemas.microsoft.com/office/powerpoint/2010/main" val="31002113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213B41-AC9B-4E61-BEED-FF4C168A894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D8BB75D5-93A7-4EC9-A2FB-DCBDE6DE300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34D817-5CE5-CB40-939D-497BD4EFB5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4404" y="1150341"/>
            <a:ext cx="7894088" cy="2585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F0A17A-C7C3-BC48-BFC4-7DC2CBFDD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Value Box</a:t>
            </a:r>
          </a:p>
        </p:txBody>
      </p:sp>
    </p:spTree>
    <p:extLst>
      <p:ext uri="{BB962C8B-B14F-4D97-AF65-F5344CB8AC3E}">
        <p14:creationId xmlns:p14="http://schemas.microsoft.com/office/powerpoint/2010/main" val="9237586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213B41-AC9B-4E61-BEED-FF4C168A894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D8BB75D5-93A7-4EC9-A2FB-DCBDE6DE300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9EBB6F-1E55-BC4C-A7A0-ED07F58119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2862" y="1634731"/>
            <a:ext cx="9797173" cy="16165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A4D53E-98A6-1549-8408-5B2129F73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Plot</a:t>
            </a:r>
          </a:p>
        </p:txBody>
      </p:sp>
    </p:spTree>
    <p:extLst>
      <p:ext uri="{BB962C8B-B14F-4D97-AF65-F5344CB8AC3E}">
        <p14:creationId xmlns:p14="http://schemas.microsoft.com/office/powerpoint/2010/main" val="24302619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title="Side bar">
            <a:extLst>
              <a:ext uri="{FF2B5EF4-FFF2-40B4-BE49-F238E27FC236}">
                <a16:creationId xmlns:a16="http://schemas.microsoft.com/office/drawing/2014/main" id="{AA6EC888-B85F-410F-B430-06583E94BEE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88911C-0EC7-40A9-9BCB-CA8A66E4623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3023EA8-527A-4FA2-A71D-626F912756C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0C46CD6-ADBB-41BC-8969-7C707D4332E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B6C38415-998B-45FB-A12C-BD0B184CB80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8D89F71-9459-4318-ACAE-874616C3ADA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462" y="968188"/>
            <a:ext cx="1019404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312118-79BE-8C4B-A955-940A82D47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5009" y="1289918"/>
            <a:ext cx="9324951" cy="424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18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87FA9-E0E2-2D43-86C3-F7E249C1B8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App</a:t>
            </a:r>
          </a:p>
          <a:p>
            <a:pPr lvl="1"/>
            <a:r>
              <a:rPr lang="en-US" dirty="0">
                <a:hlinkClick r:id="rId2"/>
              </a:rPr>
              <a:t>https://gallery.shinyapps.io/lego-viz/</a:t>
            </a:r>
            <a:endParaRPr lang="en-US" dirty="0"/>
          </a:p>
          <a:p>
            <a:r>
              <a:rPr lang="en-US" dirty="0"/>
              <a:t>Shiny Dashboard</a:t>
            </a:r>
          </a:p>
          <a:p>
            <a:pPr lvl="1"/>
            <a:r>
              <a:rPr lang="en-US" dirty="0">
                <a:hlinkClick r:id="rId3"/>
              </a:rPr>
              <a:t>https://gallery.shinyapps.io/087-crandash/</a:t>
            </a:r>
            <a:endParaRPr lang="en-US" dirty="0"/>
          </a:p>
          <a:p>
            <a:r>
              <a:rPr lang="en-US" dirty="0" err="1"/>
              <a:t>Flexdashboard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https://pittsburghpa.shinyapps.io/dashburgh/</a:t>
            </a:r>
            <a:r>
              <a:rPr lang="en-US" dirty="0"/>
              <a:t>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7E9615-4D57-5D4A-A14E-09EB430AAF9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Map:</a:t>
            </a:r>
          </a:p>
          <a:p>
            <a:pPr lvl="1"/>
            <a:r>
              <a:rPr lang="en-US" dirty="0">
                <a:hlinkClick r:id="rId5"/>
              </a:rPr>
              <a:t>https://pittsburghpa.shinyapps.io/BurghsEyeView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136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213B41-AC9B-4E61-BEED-FF4C168A894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D8BB75D5-93A7-4EC9-A2FB-DCBDE6DE300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F36A10-905E-BE42-BBAE-2120EC9B51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2862" y="1646978"/>
            <a:ext cx="9797173" cy="15920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3BDEA-670B-424D-95C2-EBDB38052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Data Table</a:t>
            </a:r>
          </a:p>
        </p:txBody>
      </p:sp>
    </p:spTree>
    <p:extLst>
      <p:ext uri="{BB962C8B-B14F-4D97-AF65-F5344CB8AC3E}">
        <p14:creationId xmlns:p14="http://schemas.microsoft.com/office/powerpoint/2010/main" val="20074620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 title="Side bar">
            <a:extLst>
              <a:ext uri="{FF2B5EF4-FFF2-40B4-BE49-F238E27FC236}">
                <a16:creationId xmlns:a16="http://schemas.microsoft.com/office/drawing/2014/main" id="{AA6EC888-B85F-410F-B430-06583E94BEE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488911C-0EC7-40A9-9BCB-CA8A66E4623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3023EA8-527A-4FA2-A71D-626F912756C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60C46CD6-ADBB-41BC-8969-7C707D4332E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B6C38415-998B-45FB-A12C-BD0B184CB80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C8D89F71-9459-4318-ACAE-874616C3ADA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462" y="968188"/>
            <a:ext cx="1019404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Content Placeholder 5">
            <a:extLst>
              <a:ext uri="{FF2B5EF4-FFF2-40B4-BE49-F238E27FC236}">
                <a16:creationId xmlns:a16="http://schemas.microsoft.com/office/drawing/2014/main" id="{9C0848D2-16D7-B348-BFE9-B46562488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867" y="1289918"/>
            <a:ext cx="9481235" cy="424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11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D213B41-AC9B-4E61-BEED-FF4C168A894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D8BB75D5-93A7-4EC9-A2FB-DCBDE6DE300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C47F20-0E51-EE4F-BCB7-4BEF43D5C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2862" y="1646978"/>
            <a:ext cx="9797173" cy="15920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3BDEA-670B-424D-95C2-EBDB38052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Gauge</a:t>
            </a:r>
          </a:p>
        </p:txBody>
      </p:sp>
    </p:spTree>
    <p:extLst>
      <p:ext uri="{BB962C8B-B14F-4D97-AF65-F5344CB8AC3E}">
        <p14:creationId xmlns:p14="http://schemas.microsoft.com/office/powerpoint/2010/main" val="1857689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F9A0C1C-8ABC-401B-8FE9-AC9327C4C58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4" name="Content Placeholder 6">
            <a:extLst>
              <a:ext uri="{FF2B5EF4-FFF2-40B4-BE49-F238E27FC236}">
                <a16:creationId xmlns:a16="http://schemas.microsoft.com/office/drawing/2014/main" id="{F6C7B44F-9A87-4846-8623-571FA2B0A1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023" y="2117989"/>
            <a:ext cx="5659222" cy="2821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3BDEA-670B-424D-95C2-EBDB38052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cap="all"/>
              <a:t>Gauge</a:t>
            </a:r>
          </a:p>
        </p:txBody>
      </p:sp>
    </p:spTree>
    <p:extLst>
      <p:ext uri="{BB962C8B-B14F-4D97-AF65-F5344CB8AC3E}">
        <p14:creationId xmlns:p14="http://schemas.microsoft.com/office/powerpoint/2010/main" val="20522476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Flexdashboard</a:t>
            </a:r>
            <a:r>
              <a:rPr lang="en-US" dirty="0"/>
              <a:t>: Storyboard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5768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692296C6-28F7-4BD7-9EFB-22A268E3D42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6">
            <a:extLst>
              <a:ext uri="{FF2B5EF4-FFF2-40B4-BE49-F238E27FC236}">
                <a16:creationId xmlns:a16="http://schemas.microsoft.com/office/drawing/2014/main" id="{CBB17300-EE76-409B-97FE-4836C5093DB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99584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AEABCDF0-66B8-40A9-98EB-B6837EF185E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D9D222-1E39-0D48-8AA9-BC6636983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0173" y="2628514"/>
            <a:ext cx="3267942" cy="15923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709652-1207-1B46-9F3C-8CA4138D1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4486" y="1480929"/>
            <a:ext cx="5791426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000" cap="all"/>
              <a:t>Setup</a:t>
            </a:r>
          </a:p>
        </p:txBody>
      </p:sp>
    </p:spTree>
    <p:extLst>
      <p:ext uri="{BB962C8B-B14F-4D97-AF65-F5344CB8AC3E}">
        <p14:creationId xmlns:p14="http://schemas.microsoft.com/office/powerpoint/2010/main" val="25451329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2C4A6-4671-6C43-BC5B-7753C3E56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Board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17EAD-5BFC-304E-98B5-8D21D93F2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359" y="2288403"/>
            <a:ext cx="106934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166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Shiny Apps.io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http://www.shinyapps.io/</a:t>
            </a:r>
            <a:endParaRPr lang="en-US" dirty="0"/>
          </a:p>
          <a:p>
            <a:r>
              <a:rPr lang="en-US" dirty="0"/>
              <a:t>Section 6</a:t>
            </a:r>
          </a:p>
        </p:txBody>
      </p:sp>
    </p:spTree>
    <p:extLst>
      <p:ext uri="{BB962C8B-B14F-4D97-AF65-F5344CB8AC3E}">
        <p14:creationId xmlns:p14="http://schemas.microsoft.com/office/powerpoint/2010/main" val="40979355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a free Account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567543"/>
            <a:ext cx="8334894" cy="3581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539" y="4747532"/>
            <a:ext cx="668655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your account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672" y="1616528"/>
            <a:ext cx="5051528" cy="49761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791" y="1616528"/>
            <a:ext cx="5062674" cy="497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1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Basic Parts of the function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1371600" y="2804983"/>
            <a:ext cx="9601589" cy="3768811"/>
          </a:xfrm>
        </p:spPr>
        <p:txBody>
          <a:bodyPr/>
          <a:lstStyle/>
          <a:p>
            <a:r>
              <a:rPr lang="en-US" b="1" dirty="0"/>
              <a:t>UI </a:t>
            </a:r>
            <a:r>
              <a:rPr lang="mr-IN" b="1" dirty="0"/>
              <a:t>–</a:t>
            </a:r>
            <a:r>
              <a:rPr lang="en-US" b="1" dirty="0"/>
              <a:t> User Interface</a:t>
            </a:r>
          </a:p>
          <a:p>
            <a:pPr lvl="1"/>
            <a:r>
              <a:rPr lang="en-US" dirty="0"/>
              <a:t>Builds the webpage</a:t>
            </a:r>
          </a:p>
          <a:p>
            <a:pPr lvl="1"/>
            <a:r>
              <a:rPr lang="en-US" dirty="0"/>
              <a:t>Can be done in R code OR HTML</a:t>
            </a:r>
          </a:p>
          <a:p>
            <a:r>
              <a:rPr lang="en-US" b="1" dirty="0"/>
              <a:t>Server</a:t>
            </a:r>
          </a:p>
          <a:p>
            <a:pPr lvl="1"/>
            <a:r>
              <a:rPr lang="en-US" dirty="0"/>
              <a:t>Generates all reactive content</a:t>
            </a:r>
          </a:p>
          <a:p>
            <a:pPr lvl="1"/>
            <a:r>
              <a:rPr lang="en-US" dirty="0"/>
              <a:t>Can be used to change portions of UI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00" y="1676400"/>
            <a:ext cx="39116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915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todays app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940" y="2693533"/>
            <a:ext cx="7030115" cy="197643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E01A743-3B8D-944C-A040-5503BB7557E1}"/>
              </a:ext>
            </a:extLst>
          </p:cNvPr>
          <p:cNvSpPr/>
          <p:nvPr/>
        </p:nvSpPr>
        <p:spPr>
          <a:xfrm>
            <a:off x="7265773" y="3015049"/>
            <a:ext cx="1643449" cy="1124465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08082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E954AF0-B5CC-4A16-ACDA-675B5694F2C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CF7BA6-B81A-114A-8A9B-5F732EE05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5" y="1707647"/>
            <a:ext cx="6900380" cy="3442705"/>
          </a:xfrm>
          <a:prstGeom prst="rect">
            <a:avLst/>
          </a:prstGeom>
        </p:spPr>
      </p:pic>
      <p:sp>
        <p:nvSpPr>
          <p:cNvPr id="16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/>
              <a:t>Practice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9666" y="4458645"/>
            <a:ext cx="3176246" cy="165641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2233228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7" y="1099457"/>
            <a:ext cx="5953125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30218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4014</TotalTime>
  <Words>1410</Words>
  <Application>Microsoft Macintosh PowerPoint</Application>
  <PresentationFormat>Widescreen</PresentationFormat>
  <Paragraphs>226</Paragraphs>
  <Slides>92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7" baseType="lpstr">
      <vt:lpstr>Arial</vt:lpstr>
      <vt:lpstr>Calibri</vt:lpstr>
      <vt:lpstr>Franklin Gothic Book</vt:lpstr>
      <vt:lpstr>Mangal</vt:lpstr>
      <vt:lpstr>Crop</vt:lpstr>
      <vt:lpstr>R Shiny for Operations and GIS</vt:lpstr>
      <vt:lpstr>About the Instructor</vt:lpstr>
      <vt:lpstr>Schedule</vt:lpstr>
      <vt:lpstr>GitHub  What to do:</vt:lpstr>
      <vt:lpstr>How to use Github</vt:lpstr>
      <vt:lpstr>R Style Guide</vt:lpstr>
      <vt:lpstr>Basic Concepts of Shiny apps</vt:lpstr>
      <vt:lpstr>Examples</vt:lpstr>
      <vt:lpstr>Two Basic Parts of the function</vt:lpstr>
      <vt:lpstr>The User Interface</vt:lpstr>
      <vt:lpstr>Sidebar Layout</vt:lpstr>
      <vt:lpstr>PowerPoint Presentation</vt:lpstr>
      <vt:lpstr>Sidebar w/ Tabset</vt:lpstr>
      <vt:lpstr>PowerPoint Presentation</vt:lpstr>
      <vt:lpstr>Grid</vt:lpstr>
      <vt:lpstr>PowerPoint Presentation</vt:lpstr>
      <vt:lpstr>NavBar</vt:lpstr>
      <vt:lpstr>PowerPoint Presentation</vt:lpstr>
      <vt:lpstr>Custom Theme</vt:lpstr>
      <vt:lpstr>Custom Themes</vt:lpstr>
      <vt:lpstr>The Server Function</vt:lpstr>
      <vt:lpstr>Introduction to Server Function</vt:lpstr>
      <vt:lpstr>Saving Outputs</vt:lpstr>
      <vt:lpstr>Shiny Dashboards</vt:lpstr>
      <vt:lpstr>Basic Layout</vt:lpstr>
      <vt:lpstr>PowerPoint Presentation</vt:lpstr>
      <vt:lpstr>Headers</vt:lpstr>
      <vt:lpstr>Options</vt:lpstr>
      <vt:lpstr>Sidebar</vt:lpstr>
      <vt:lpstr>PowerPoint Presentation</vt:lpstr>
      <vt:lpstr>Body</vt:lpstr>
      <vt:lpstr>PowerPoint Presentation</vt:lpstr>
      <vt:lpstr>Widgets &amp; Reactivity</vt:lpstr>
      <vt:lpstr>How do Input Widgets Work?</vt:lpstr>
      <vt:lpstr>Numeric Inputs</vt:lpstr>
      <vt:lpstr>Numeric Input</vt:lpstr>
      <vt:lpstr>Action Button</vt:lpstr>
      <vt:lpstr>Slider/Range</vt:lpstr>
      <vt:lpstr>Text Inputs</vt:lpstr>
      <vt:lpstr>Text Input</vt:lpstr>
      <vt:lpstr>Radio Buttons</vt:lpstr>
      <vt:lpstr>Select input</vt:lpstr>
      <vt:lpstr>Checkbox Group</vt:lpstr>
      <vt:lpstr>Other Inputs</vt:lpstr>
      <vt:lpstr>Single Checkbox</vt:lpstr>
      <vt:lpstr>Date/Range</vt:lpstr>
      <vt:lpstr>Single Checkbox</vt:lpstr>
      <vt:lpstr>File Input</vt:lpstr>
      <vt:lpstr>How are inputs stored?</vt:lpstr>
      <vt:lpstr>Output Based Inputs</vt:lpstr>
      <vt:lpstr>Data Table</vt:lpstr>
      <vt:lpstr>Data Table</vt:lpstr>
      <vt:lpstr>Data Table</vt:lpstr>
      <vt:lpstr>reactive</vt:lpstr>
      <vt:lpstr>Everything in R is a Function</vt:lpstr>
      <vt:lpstr>Reactive Example</vt:lpstr>
      <vt:lpstr>Practice</vt:lpstr>
      <vt:lpstr>Update inputs and more</vt:lpstr>
      <vt:lpstr>Updates</vt:lpstr>
      <vt:lpstr>Updates &amp; Observe Events</vt:lpstr>
      <vt:lpstr>Event Observer Example</vt:lpstr>
      <vt:lpstr>Before:  After:</vt:lpstr>
      <vt:lpstr>Notifications</vt:lpstr>
      <vt:lpstr>Notification Example</vt:lpstr>
      <vt:lpstr>Bookmarking</vt:lpstr>
      <vt:lpstr>Bookmarking Example</vt:lpstr>
      <vt:lpstr>Progress Bars</vt:lpstr>
      <vt:lpstr>Progress Bar Example</vt:lpstr>
      <vt:lpstr>Practice</vt:lpstr>
      <vt:lpstr>Break</vt:lpstr>
      <vt:lpstr>RMarkdown</vt:lpstr>
      <vt:lpstr>Flex Dashboard</vt:lpstr>
      <vt:lpstr>Setup</vt:lpstr>
      <vt:lpstr>Global Sidebar</vt:lpstr>
      <vt:lpstr>Page Sidebar</vt:lpstr>
      <vt:lpstr>Side Bar</vt:lpstr>
      <vt:lpstr>Value Box</vt:lpstr>
      <vt:lpstr>Plot</vt:lpstr>
      <vt:lpstr>PowerPoint Presentation</vt:lpstr>
      <vt:lpstr>Data Table</vt:lpstr>
      <vt:lpstr>PowerPoint Presentation</vt:lpstr>
      <vt:lpstr>Gauge</vt:lpstr>
      <vt:lpstr>Gauge</vt:lpstr>
      <vt:lpstr>Flexdashboard: Storyboard</vt:lpstr>
      <vt:lpstr>Setup</vt:lpstr>
      <vt:lpstr>Basic Board Page</vt:lpstr>
      <vt:lpstr>Shiny Apps.io</vt:lpstr>
      <vt:lpstr>Register a free Account</vt:lpstr>
      <vt:lpstr>Connect your account</vt:lpstr>
      <vt:lpstr>Publish todays app</vt:lpstr>
      <vt:lpstr>Practice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Shiny for Operations</dc:title>
  <dc:creator>Arnold, Geoffrey</dc:creator>
  <cp:lastModifiedBy>Arnold, Geoffrey</cp:lastModifiedBy>
  <cp:revision>39</cp:revision>
  <dcterms:created xsi:type="dcterms:W3CDTF">2017-07-16T23:50:20Z</dcterms:created>
  <dcterms:modified xsi:type="dcterms:W3CDTF">2018-02-07T14:42:32Z</dcterms:modified>
</cp:coreProperties>
</file>